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Noto Sans TC" panose="020B0604020202020204" charset="-128"/>
      <p:regular r:id="rId8"/>
    </p:embeddedFont>
    <p:embeddedFont>
      <p:font typeface="Sitka Heading Semibold" pitchFamily="2" charset="0"/>
      <p:bold r:id="rId9"/>
      <p:boldItalic r:id="rId10"/>
    </p:embeddedFont>
    <p:embeddedFont>
      <p:font typeface="Sitka Small Semibold" pitchFamily="2" charset="0"/>
      <p:bold r:id="rId11"/>
      <p:boldItalic r:id="rId12"/>
    </p:embeddedFont>
    <p:embeddedFont>
      <p:font typeface="Sora Medi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411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19870"/>
            <a:ext cx="61772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97B8FF"/>
                </a:solidFill>
                <a:latin typeface="Sitka Small Semibold" pitchFamily="2" charset="0"/>
                <a:ea typeface="Sora Medium" pitchFamily="34" charset="-122"/>
                <a:cs typeface="Sora Medium" pitchFamily="34" charset="-120"/>
              </a:rPr>
              <a:t>L’Art de la Traduction </a:t>
            </a:r>
            <a:endParaRPr lang="en-US" sz="5400" b="1" dirty="0">
              <a:latin typeface="Sitka Small Semibold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868811"/>
            <a:ext cx="31225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97B8FF"/>
                </a:solidFill>
                <a:latin typeface="Sitka Heading Semibold" pitchFamily="2" charset="0"/>
                <a:ea typeface="Sora Medium" pitchFamily="34" charset="-122"/>
                <a:cs typeface="Sora Medium" pitchFamily="34" charset="-120"/>
              </a:rPr>
              <a:t>~ Par Tabish Ali Ansari</a:t>
            </a:r>
            <a:endParaRPr lang="en-US" sz="2800" dirty="0">
              <a:latin typeface="Sitka Heading Semibold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56330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Bienvenue à cette récapitulatif du cours de traduction du DFL à SPPU 2024-25 !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5442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Cette présentation contient 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1623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L'importance de la traduction dans un monde globalisé.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60451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Les éléments clés appris et leur impact.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04670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Mon Apprentissage et mes Stratégies.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8842"/>
            <a:ext cx="61426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Éléments Clés Appris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129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2555438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251293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Types de traduction : Littéraire, Technique, Juridique, Officielle, etc.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280190" y="376035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5260" y="3802856"/>
            <a:ext cx="340162" cy="42529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017306" y="37603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Équivalence et adaptation culturelle.</a:t>
            </a:r>
            <a:endParaRPr lang="en-US" sz="1750" dirty="0"/>
          </a:p>
        </p:txBody>
      </p:sp>
      <p:sp>
        <p:nvSpPr>
          <p:cNvPr id="10" name="Shape 5"/>
          <p:cNvSpPr/>
          <p:nvPr/>
        </p:nvSpPr>
        <p:spPr>
          <a:xfrm>
            <a:off x="62801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5050274"/>
            <a:ext cx="340162" cy="42529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017306" y="500776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Fidélité au texte source vs créativité dans la traduction.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6280190" y="62551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5260" y="6297692"/>
            <a:ext cx="340162" cy="42529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017306" y="625518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Outils d'aide à la traduction : dictionnaires, outils de TAO (traduction assistée par ordinateur), intelligence artificielle.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67903"/>
            <a:ext cx="61948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Stratégies et Astuces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48633"/>
            <a:ext cx="245578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Décontextualisation et recontextualisation du message.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9573" y="3316843"/>
            <a:ext cx="2644735" cy="2644735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0729" y="3958233"/>
            <a:ext cx="318968" cy="39862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894308" y="3348633"/>
            <a:ext cx="24559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Gestion des faux amis et des expressions idiomatiques.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9573" y="3316843"/>
            <a:ext cx="2644735" cy="2644735"/>
          </a:xfrm>
          <a:prstGeom prst="rect">
            <a:avLst/>
          </a:prstGeom>
        </p:spPr>
      </p:pic>
      <p:pic>
        <p:nvPicPr>
          <p:cNvPr id="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93945" y="3958233"/>
            <a:ext cx="318968" cy="398621"/>
          </a:xfrm>
          <a:prstGeom prst="rect">
            <a:avLst/>
          </a:prstGeom>
        </p:spPr>
      </p:pic>
      <p:sp>
        <p:nvSpPr>
          <p:cNvPr id="10" name="Text 3"/>
          <p:cNvSpPr/>
          <p:nvPr/>
        </p:nvSpPr>
        <p:spPr>
          <a:xfrm>
            <a:off x="5894308" y="4841081"/>
            <a:ext cx="24559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Utilisation de la transcréation pour les contenus marketing.</a:t>
            </a:r>
            <a:endParaRPr lang="en-US" sz="1750" dirty="0"/>
          </a:p>
        </p:txBody>
      </p:sp>
      <p:pic>
        <p:nvPicPr>
          <p:cNvPr id="11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49573" y="3316843"/>
            <a:ext cx="2644735" cy="2644735"/>
          </a:xfrm>
          <a:prstGeom prst="rect">
            <a:avLst/>
          </a:prstGeom>
        </p:spPr>
      </p:pic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93945" y="4921448"/>
            <a:ext cx="318968" cy="398621"/>
          </a:xfrm>
          <a:prstGeom prst="rect">
            <a:avLst/>
          </a:prstGeom>
        </p:spPr>
      </p:pic>
      <p:sp>
        <p:nvSpPr>
          <p:cNvPr id="13" name="Text 4"/>
          <p:cNvSpPr/>
          <p:nvPr/>
        </p:nvSpPr>
        <p:spPr>
          <a:xfrm>
            <a:off x="793790" y="4841081"/>
            <a:ext cx="245578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Importance de la relecture et de la révision.</a:t>
            </a:r>
            <a:endParaRPr lang="en-US" sz="1750" dirty="0"/>
          </a:p>
        </p:txBody>
      </p:sp>
      <p:pic>
        <p:nvPicPr>
          <p:cNvPr id="14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49573" y="3316843"/>
            <a:ext cx="2644735" cy="2644735"/>
          </a:xfrm>
          <a:prstGeom prst="rect">
            <a:avLst/>
          </a:prstGeom>
        </p:spPr>
      </p:pic>
      <p:pic>
        <p:nvPicPr>
          <p:cNvPr id="15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30729" y="4921448"/>
            <a:ext cx="318968" cy="39862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40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Impact du Cours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303026"/>
            <a:ext cx="30480" cy="467237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798088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55817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260068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529840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Meilleure compréhension des nuances linguistiques.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760012" y="3841433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0" name="Shape 7"/>
          <p:cNvSpPr/>
          <p:nvPr/>
        </p:nvSpPr>
        <p:spPr>
          <a:xfrm>
            <a:off x="6280190" y="36015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365260" y="364402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669411" y="3573185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Développement d'une approche critique face aux textes.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760012" y="4884777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4" name="Shape 11"/>
          <p:cNvSpPr/>
          <p:nvPr/>
        </p:nvSpPr>
        <p:spPr>
          <a:xfrm>
            <a:off x="6280190" y="46448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5" name="Text 12"/>
          <p:cNvSpPr/>
          <p:nvPr/>
        </p:nvSpPr>
        <p:spPr>
          <a:xfrm>
            <a:off x="6365260" y="468737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669411" y="4616529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Acquisition d'une méthodologie efficace pour traduire différents types de documents.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760012" y="629102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8" name="Shape 15"/>
          <p:cNvSpPr/>
          <p:nvPr/>
        </p:nvSpPr>
        <p:spPr>
          <a:xfrm>
            <a:off x="6280190" y="60511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9" name="Text 16"/>
          <p:cNvSpPr/>
          <p:nvPr/>
        </p:nvSpPr>
        <p:spPr>
          <a:xfrm>
            <a:off x="6365260" y="609361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7669411" y="6022777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Sensibilisation aux défis éthiques et culturels de la traduction.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5033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 et Perspectives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50805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301847"/>
            <a:ext cx="229195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Application future des compétences acquises (professionnel, académique, personnel).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3508058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12304" y="4301847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Importance de la formation continue et de la pratique régulière.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3508058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4538" y="4301847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Intégration des nouvelles technologies dans la traduction.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219</Words>
  <Application>Microsoft Office PowerPoint</Application>
  <PresentationFormat>Custom</PresentationFormat>
  <Paragraphs>35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Sitka Heading Semibold</vt:lpstr>
      <vt:lpstr>Noto Sans TC</vt:lpstr>
      <vt:lpstr>Sitka Small Semibold</vt:lpstr>
      <vt:lpstr>Arial</vt:lpstr>
      <vt:lpstr>Sora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Sumit M</cp:lastModifiedBy>
  <cp:revision>2</cp:revision>
  <dcterms:created xsi:type="dcterms:W3CDTF">2025-03-10T06:28:32Z</dcterms:created>
  <dcterms:modified xsi:type="dcterms:W3CDTF">2025-03-10T06:54:59Z</dcterms:modified>
</cp:coreProperties>
</file>